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56" r:id="rId5"/>
    <p:sldId id="261" r:id="rId6"/>
    <p:sldId id="274" r:id="rId7"/>
    <p:sldId id="285" r:id="rId8"/>
    <p:sldId id="264" r:id="rId9"/>
    <p:sldId id="276" r:id="rId10"/>
    <p:sldId id="278" r:id="rId11"/>
    <p:sldId id="369" r:id="rId12"/>
    <p:sldId id="260" r:id="rId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a:srgbClr val="CC0000"/>
    <a:srgbClr val="00CC00"/>
    <a:srgbClr val="9933FF"/>
    <a:srgbClr val="0000FF"/>
    <a:srgbClr val="360036"/>
    <a:srgbClr val="660033"/>
    <a:srgbClr val="640064"/>
    <a:srgbClr val="66006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3" autoAdjust="0"/>
    <p:restoredTop sz="77098" autoAdjust="0"/>
  </p:normalViewPr>
  <p:slideViewPr>
    <p:cSldViewPr>
      <p:cViewPr varScale="1">
        <p:scale>
          <a:sx n="57" d="100"/>
          <a:sy n="57" d="100"/>
        </p:scale>
        <p:origin x="1476" y="4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46" d="100"/>
          <a:sy n="46" d="100"/>
        </p:scale>
        <p:origin x="2728" y="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4/19/2023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p3>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back, everyone! You know all those python programs that you wrote and saved onto your computer’s hard disk? Those programs are actually stored in what is known as a file, and the cool thing about files is that after you switch off your computer and turn it back on, everything you wrote is still there. </a:t>
            </a:r>
          </a:p>
          <a:p>
            <a:endParaRPr lang="en-US" dirty="0"/>
          </a:p>
          <a:p>
            <a:r>
              <a:rPr lang="en-US" dirty="0"/>
              <a:t>Files can store all kinds of information, from python programs and PowerPoint presentations to sound clips and movies. In this lesson, we will discover how python programs can both read from and write to a file, so that you can do lots of nifty stuff. This is known as file input/output, but all the cool kids call it “File I/O” for short. </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2865070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lesson, we will only be covering some of the basics of file I/O, which should be enough to get you started with your weekly activities and </a:t>
            </a:r>
            <a:r>
              <a:rPr lang="en-US" dirty="0" err="1"/>
              <a:t>Coursemology</a:t>
            </a:r>
            <a:r>
              <a:rPr lang="en-US" dirty="0"/>
              <a:t> exercises. We will focus primarily on text files, which are files that contain characters. Specifically, we will show how you can access a text file using the open() function, so that you can read text from it and write text to it. There will be a more complete lesson on files later in the course.</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2865914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file is either a text file or a binary file depending on the information that it contains.</a:t>
            </a:r>
          </a:p>
          <a:p>
            <a:endParaRPr lang="en-US" dirty="0"/>
          </a:p>
          <a:p>
            <a:r>
              <a:rPr lang="en-US" dirty="0"/>
              <a:t>Text files contains lines of text, and are usually human-readable, so you could open a text file with a text editor like Notepad and be able to read and understand what it says. Each line consists of a sequence of characters, which could be letters, numbers, symbols or certain special characters. And at the end of each line, there is usually an end-of-line (or EOL) character to signify the end of the line. If this is all a file contains, it’s a text file.</a:t>
            </a:r>
          </a:p>
          <a:p>
            <a:endParaRPr lang="en-US" dirty="0"/>
          </a:p>
          <a:p>
            <a:r>
              <a:rPr lang="en-US" dirty="0"/>
              <a:t>A binary file is essentially a non-text file. Instead of containing human-readable characters, it contains a sequence of bytes, which is essentially a binary code made of a bunch of ones and zeros. In general, you can’t just open a binary file with a text editor to see what the file contains. Instead, you need some specialized program that understands the file’s structure to make sense of the information. For example, image files are binary files stored in a specific format, such as jpg or bmp. If you open an image file with a text editor, it won’t work. To see the image, you will need a special program such as MS Paint that can understand the file format in order to display the image.</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746209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see how Python handles files, let’s first create a text file using Notepad. Just open Notepad and type in the following text.</a:t>
            </a:r>
          </a:p>
          <a:p>
            <a:endParaRPr lang="en-US" dirty="0"/>
          </a:p>
          <a:p>
            <a:r>
              <a:rPr lang="en-US" dirty="0"/>
              <a:t>Now save the file in some directory. For example, you could create a directory in D drive called PRG1_data and save the file as todolist.txt. In that case, the full pathname of the file would be as given here. If you did this correctly, you should be able to use Windows Explorer to open the PRG1_data folder in D drive and see the todolist.txt file right there.</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2883628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see how python handles files, specifically text files.</a:t>
            </a:r>
          </a:p>
          <a:p>
            <a:endParaRPr lang="en-US" dirty="0"/>
          </a:p>
          <a:p>
            <a:r>
              <a:rPr lang="en-US" dirty="0"/>
              <a:t>The first thing that we need to do is to have something that tells the program which file we are trying to access. For this purpose, python has the built-in function called open(), which returns a file object. The file object provides a bunch of useful functions that we can use to manipulate the file. Let’s see how this works.</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1100507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The open function takes in two parameters, both of which are strings. The first parameter is the name of the file to open, while the second parameter is the mode of operation. Assuming nothing goes wrong, the open function will return a file object, which you can assign to a variable as usual.</a:t>
            </a:r>
          </a:p>
          <a:p>
            <a:endParaRPr lang="en-US" dirty="0"/>
          </a:p>
          <a:p>
            <a:r>
              <a:rPr lang="en-US" dirty="0"/>
              <a:t>The filename is pretty straightforward: it’s just the name of the file. If the file is in the same directory as the python program file, then you just need to provide the filename, but if it is in some other directory, you will need to give the full pathname. </a:t>
            </a:r>
          </a:p>
          <a:p>
            <a:endParaRPr lang="en-US" dirty="0"/>
          </a:p>
          <a:p>
            <a:r>
              <a:rPr lang="en-US" dirty="0"/>
              <a:t>The second parameter is the mode, which describes what you are going to do with the file. There are several available modes, but at this point we will look at the three most common ones. Read mode, represented by the letter r, is used when you only want to read the file without changing its contents. Write mode, denoted by w, is used when you want to write to a file, and any existing file with the same name will be erased. However, if you do not wish to erase the existing file but want to add on to the file, then you should instead use append mode, represented by the letter a. In this mode, anything you write will be added to the end of the existing file.</a:t>
            </a:r>
          </a:p>
          <a:p>
            <a:endParaRPr lang="en-US" dirty="0"/>
          </a:p>
          <a:p>
            <a:r>
              <a:rPr lang="en-US" dirty="0"/>
              <a:t>For example, suppose you have a file called “todolist.txt” that you created using notepad, and you want to read this file. Here is what you might do. If the file is not in the same directory as the python program file, you will need to provide the full path. One common practice is to have a separate string variable that contains the path, in this case it’s D double backslash PRg1_data double backslash. Why double backslash? Remember when we were talking about escape characters for strings? Well, the escape character for the backslash character is two backslash characters. Crazy, I know. Anyway, with the path variable properly initialized, we can use path + “todolist.txt” to create the full pathname for the file as the first argument to the open function. Since we want to read the file, the second argument is “r” for read mode. Finally, we assign the result of the function to our variable datafile.</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776630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we’ve obtained the file object. What can we do with it? Quite a lot, actually, but for now, let’s just see how we can read text from the file. Given the file object called datafile, we can use the read function to grab the entire file and return it as a single gigantic string. </a:t>
            </a:r>
            <a:r>
              <a:rPr lang="en-US" baseline="0" dirty="0"/>
              <a:t>To verify that the text has been read, just print the string to see the output.</a:t>
            </a:r>
            <a:endParaRPr lang="en-US" dirty="0"/>
          </a:p>
          <a:p>
            <a:endParaRPr lang="en-US" dirty="0"/>
          </a:p>
          <a:p>
            <a:r>
              <a:rPr lang="en-US" dirty="0"/>
              <a:t>Instead of reading the entire file at once, you could specify the number of characters to extract, so </a:t>
            </a:r>
            <a:r>
              <a:rPr lang="en-US" dirty="0" err="1"/>
              <a:t>file.read</a:t>
            </a:r>
            <a:r>
              <a:rPr lang="en-US" dirty="0"/>
              <a:t>(5) would read and return the next five characters from the file as a string. You could also use </a:t>
            </a:r>
            <a:r>
              <a:rPr lang="en-US" dirty="0" err="1"/>
              <a:t>readline</a:t>
            </a:r>
            <a:r>
              <a:rPr lang="en-US" dirty="0"/>
              <a:t>() to return the next line of the file. Note that the file object keeps track of the position of the file that was last read, so if you call </a:t>
            </a:r>
            <a:r>
              <a:rPr lang="en-US" dirty="0" err="1"/>
              <a:t>readline</a:t>
            </a:r>
            <a:r>
              <a:rPr lang="en-US" dirty="0"/>
              <a:t> several times, each call will return the next line. </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3521776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8</a:t>
            </a:fld>
            <a:endParaRPr lang="en-GB" altLang="en-US" sz="1000">
              <a:latin typeface="Arial" charset="0"/>
            </a:endParaRPr>
          </a:p>
        </p:txBody>
      </p:sp>
    </p:spTree>
    <p:extLst>
      <p:ext uri="{BB962C8B-B14F-4D97-AF65-F5344CB8AC3E}">
        <p14:creationId xmlns:p14="http://schemas.microsoft.com/office/powerpoint/2010/main" val="39359886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all we are covering for now. You now know how to access a file using the open() function, and then use the file object returned to read the contents of a text file. This should be enough to get you started, although there’s lots more to learn about files. Don’t worry, we’ll get there.</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16514114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2</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2" name="Rectangle 14">
            <a:extLst>
              <a:ext uri="{FF2B5EF4-FFF2-40B4-BE49-F238E27FC236}">
                <a16:creationId xmlns:a16="http://schemas.microsoft.com/office/drawing/2014/main" id="{4BCBBCF7-962F-4E69-AB7A-0922310FEDCE}"/>
              </a:ext>
            </a:extLst>
          </p:cNvPr>
          <p:cNvSpPr>
            <a:spLocks noChangeArrowheads="1"/>
          </p:cNvSpPr>
          <p:nvPr userDrawn="1"/>
        </p:nvSpPr>
        <p:spPr bwMode="auto">
          <a:xfrm>
            <a:off x="2895600" y="34290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b="1">
                <a:solidFill>
                  <a:srgbClr val="660033"/>
                </a:solidFill>
                <a:latin typeface="Arial Narrow" panose="020B0606020202030204" pitchFamily="34" charset="0"/>
              </a:defRPr>
            </a:lvl1pPr>
            <a:lvl2pPr>
              <a:defRPr>
                <a:solidFill>
                  <a:srgbClr val="660033"/>
                </a:solidFill>
                <a:latin typeface="Arial Narrow" panose="020B0606020202030204" pitchFamily="34" charset="0"/>
              </a:defRPr>
            </a:lvl2pPr>
            <a:lvl3pPr>
              <a:defRPr>
                <a:solidFill>
                  <a:srgbClr val="660033"/>
                </a:solidFill>
                <a:latin typeface="Arial Narrow" panose="020B0606020202030204" pitchFamily="34" charset="0"/>
              </a:defRPr>
            </a:lvl3pPr>
            <a:lvl4pPr>
              <a:defRPr>
                <a:solidFill>
                  <a:srgbClr val="660033"/>
                </a:solidFill>
                <a:latin typeface="Arial Narrow" panose="020B0606020202030204" pitchFamily="34" charset="0"/>
              </a:defRPr>
            </a:lvl4pPr>
            <a:lvl5pPr>
              <a:defRPr>
                <a:solidFill>
                  <a:srgbClr val="660033"/>
                </a:solidFill>
                <a:latin typeface="Arial Narrow" panose="020B0606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17/04/2023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9</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00013EB9-8746-45D8-81FE-1ED772C08227}"/>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SzPct val="80000"/>
        <a:buFont typeface="Wingdings" panose="05000000000000000000" pitchFamily="2" charset="2"/>
        <a:buChar char="q"/>
        <a:defRPr sz="2800" b="1">
          <a:solidFill>
            <a:srgbClr val="640064"/>
          </a:solidFill>
          <a:latin typeface="Arial Narrow" panose="020B0606020202030204" pitchFamily="34" charset="0"/>
          <a:ea typeface="+mn-ea"/>
          <a:cs typeface="+mn-cs"/>
        </a:defRPr>
      </a:lvl1pPr>
      <a:lvl2pPr marL="742950" indent="-285750" algn="l" rtl="0" eaLnBrk="0" fontAlgn="base" hangingPunct="0">
        <a:spcBef>
          <a:spcPct val="20000"/>
        </a:spcBef>
        <a:spcAft>
          <a:spcPct val="0"/>
        </a:spcAft>
        <a:buFont typeface="Wingdings" panose="05000000000000000000" pitchFamily="2" charset="2"/>
        <a:buChar char="§"/>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Font typeface="Wingdings" panose="05000000000000000000" pitchFamily="2" charset="2"/>
        <a:buChar char="ü"/>
        <a:defRPr sz="2000">
          <a:solidFill>
            <a:srgbClr val="640064"/>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7.m4a"/><Relationship Id="rId7" Type="http://schemas.openxmlformats.org/officeDocument/2006/relationships/image" Target="../media/image8.png"/><Relationship Id="rId2" Type="http://schemas.microsoft.com/office/2007/relationships/media" Target="../media/media7.m4a"/><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p:txBody>
          <a:bodyPr/>
          <a:lstStyle/>
          <a:p>
            <a:r>
              <a:rPr lang="en-GB" dirty="0"/>
              <a:t>Introduction to File I/O</a:t>
            </a:r>
          </a:p>
        </p:txBody>
      </p:sp>
      <p:pic>
        <p:nvPicPr>
          <p:cNvPr id="2" name="Audio 1">
            <a:hlinkClick r:id="" action="ppaction://media"/>
            <a:extLst>
              <a:ext uri="{FF2B5EF4-FFF2-40B4-BE49-F238E27FC236}">
                <a16:creationId xmlns:a16="http://schemas.microsoft.com/office/drawing/2014/main" id="{44717A19-0CEF-41E5-83EE-43E2D4E61D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030"/>
    </mc:Choice>
    <mc:Fallback xmlns="">
      <p:transition spd="slow" advTm="45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At the end of this lecture, you will …</a:t>
            </a:r>
          </a:p>
          <a:p>
            <a:pPr marL="0" indent="0">
              <a:buNone/>
            </a:pPr>
            <a:endParaRPr lang="en-US" dirty="0"/>
          </a:p>
          <a:p>
            <a:r>
              <a:rPr lang="en-US" dirty="0"/>
              <a:t>Be able to read and write </a:t>
            </a:r>
            <a:r>
              <a:rPr lang="en-US" b="1" dirty="0"/>
              <a:t>text </a:t>
            </a:r>
            <a:r>
              <a:rPr lang="en-US" dirty="0"/>
              <a:t>files</a:t>
            </a:r>
          </a:p>
          <a:p>
            <a:pPr lvl="1"/>
            <a:r>
              <a:rPr lang="en-US" dirty="0"/>
              <a:t>Built-in </a:t>
            </a:r>
            <a:r>
              <a:rPr lang="en-US" dirty="0">
                <a:latin typeface="Courier New" panose="02070309020205020404" pitchFamily="49" charset="0"/>
                <a:cs typeface="Courier New" panose="02070309020205020404" pitchFamily="49" charset="0"/>
              </a:rPr>
              <a:t>open()</a:t>
            </a:r>
            <a:r>
              <a:rPr lang="en-US" dirty="0">
                <a:cs typeface="Courier New" panose="02070309020205020404" pitchFamily="49" charset="0"/>
              </a:rPr>
              <a:t> </a:t>
            </a:r>
            <a:r>
              <a:rPr lang="en-US" dirty="0"/>
              <a:t>function in Python</a:t>
            </a:r>
          </a:p>
          <a:p>
            <a:pPr lvl="1"/>
            <a:r>
              <a:rPr lang="en-US" dirty="0"/>
              <a:t>More on files will be covered in a later lesson</a:t>
            </a:r>
          </a:p>
          <a:p>
            <a:pPr marL="0" indent="0">
              <a:buNone/>
            </a:pPr>
            <a:endParaRPr lang="en-US" dirty="0"/>
          </a:p>
          <a:p>
            <a:endParaRPr lang="en-US" dirty="0"/>
          </a:p>
        </p:txBody>
      </p:sp>
      <p:pic>
        <p:nvPicPr>
          <p:cNvPr id="7" name="Audio 6">
            <a:hlinkClick r:id="" action="ppaction://media"/>
            <a:extLst>
              <a:ext uri="{FF2B5EF4-FFF2-40B4-BE49-F238E27FC236}">
                <a16:creationId xmlns:a16="http://schemas.microsoft.com/office/drawing/2014/main" id="{2815D6CE-68C8-47DF-8A87-DBB60B6B49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advTm="30180">
        <p14:switch dir="r"/>
      </p:transition>
    </mc:Choice>
    <mc:Fallback xmlns="">
      <p:transition spd="slow" advTm="301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A6DBC-8BE2-488E-ABD0-2C39245C9B40}"/>
              </a:ext>
            </a:extLst>
          </p:cNvPr>
          <p:cNvSpPr>
            <a:spLocks noGrp="1"/>
          </p:cNvSpPr>
          <p:nvPr>
            <p:ph type="title"/>
          </p:nvPr>
        </p:nvSpPr>
        <p:spPr/>
        <p:txBody>
          <a:bodyPr/>
          <a:lstStyle/>
          <a:p>
            <a:r>
              <a:rPr lang="en-SG" dirty="0"/>
              <a:t>File Type</a:t>
            </a:r>
          </a:p>
        </p:txBody>
      </p:sp>
      <p:sp>
        <p:nvSpPr>
          <p:cNvPr id="3" name="Content Placeholder 2">
            <a:extLst>
              <a:ext uri="{FF2B5EF4-FFF2-40B4-BE49-F238E27FC236}">
                <a16:creationId xmlns:a16="http://schemas.microsoft.com/office/drawing/2014/main" id="{34E2BD84-2F6C-4A64-88A1-A9E14D9D8F04}"/>
              </a:ext>
            </a:extLst>
          </p:cNvPr>
          <p:cNvSpPr>
            <a:spLocks noGrp="1"/>
          </p:cNvSpPr>
          <p:nvPr>
            <p:ph idx="1"/>
          </p:nvPr>
        </p:nvSpPr>
        <p:spPr>
          <a:xfrm>
            <a:off x="266700" y="838200"/>
            <a:ext cx="8610600" cy="4983162"/>
          </a:xfrm>
        </p:spPr>
        <p:txBody>
          <a:bodyPr/>
          <a:lstStyle/>
          <a:p>
            <a:r>
              <a:rPr lang="en-US" dirty="0"/>
              <a:t>A file is categorized as either </a:t>
            </a:r>
            <a:r>
              <a:rPr lang="en-US" b="1" u="sng" dirty="0">
                <a:solidFill>
                  <a:srgbClr val="FF0000"/>
                </a:solidFill>
              </a:rPr>
              <a:t>text</a:t>
            </a:r>
            <a:r>
              <a:rPr lang="en-US" dirty="0"/>
              <a:t> or </a:t>
            </a:r>
            <a:r>
              <a:rPr lang="en-US" b="1" u="sng" dirty="0">
                <a:solidFill>
                  <a:srgbClr val="FF0000"/>
                </a:solidFill>
              </a:rPr>
              <a:t>binary</a:t>
            </a:r>
            <a:r>
              <a:rPr lang="en-US" dirty="0"/>
              <a:t>, and the difference between the two file types is important  </a:t>
            </a:r>
            <a:endParaRPr lang="en-US" u="sng" dirty="0"/>
          </a:p>
          <a:p>
            <a:r>
              <a:rPr lang="en-US" b="1" u="sng" dirty="0">
                <a:solidFill>
                  <a:srgbClr val="360036"/>
                </a:solidFill>
              </a:rPr>
              <a:t>Text files</a:t>
            </a:r>
            <a:r>
              <a:rPr lang="en-US" b="1" dirty="0">
                <a:solidFill>
                  <a:srgbClr val="360036"/>
                </a:solidFill>
              </a:rPr>
              <a:t> </a:t>
            </a:r>
          </a:p>
          <a:p>
            <a:pPr lvl="1"/>
            <a:r>
              <a:rPr lang="en-US" dirty="0"/>
              <a:t>Structured as a sequence of lines, where each line includes a sequence of characters</a:t>
            </a:r>
          </a:p>
          <a:p>
            <a:pPr lvl="1"/>
            <a:r>
              <a:rPr lang="en-US" dirty="0"/>
              <a:t>Each line is terminated with a special character, called the </a:t>
            </a:r>
            <a:r>
              <a:rPr lang="en-US" u="sng" dirty="0"/>
              <a:t>EOL</a:t>
            </a:r>
            <a:r>
              <a:rPr lang="en-US" dirty="0"/>
              <a:t> or </a:t>
            </a:r>
            <a:r>
              <a:rPr lang="en-US" b="1" dirty="0"/>
              <a:t>End of Line</a:t>
            </a:r>
            <a:r>
              <a:rPr lang="en-US" dirty="0"/>
              <a:t> character</a:t>
            </a:r>
          </a:p>
          <a:p>
            <a:r>
              <a:rPr lang="en-US" b="1" u="sng" dirty="0">
                <a:solidFill>
                  <a:srgbClr val="360036"/>
                </a:solidFill>
              </a:rPr>
              <a:t>Binary files</a:t>
            </a:r>
            <a:r>
              <a:rPr lang="en-US" b="1" dirty="0">
                <a:solidFill>
                  <a:srgbClr val="360036"/>
                </a:solidFill>
              </a:rPr>
              <a:t> </a:t>
            </a:r>
          </a:p>
          <a:p>
            <a:pPr lvl="1"/>
            <a:r>
              <a:rPr lang="en-US" dirty="0"/>
              <a:t>Consists of a sequence of bytes</a:t>
            </a:r>
          </a:p>
          <a:p>
            <a:pPr lvl="1"/>
            <a:r>
              <a:rPr lang="en-US" dirty="0"/>
              <a:t>Can only be processed by an application that understands the file’s structure</a:t>
            </a:r>
            <a:endParaRPr lang="en-SG" dirty="0"/>
          </a:p>
        </p:txBody>
      </p:sp>
      <p:pic>
        <p:nvPicPr>
          <p:cNvPr id="6" name="Audio 5">
            <a:hlinkClick r:id="" action="ppaction://media"/>
            <a:extLst>
              <a:ext uri="{FF2B5EF4-FFF2-40B4-BE49-F238E27FC236}">
                <a16:creationId xmlns:a16="http://schemas.microsoft.com/office/drawing/2014/main" id="{1C63BAB0-C491-4E3F-8283-693CE8E8A38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890930375"/>
      </p:ext>
    </p:extLst>
  </p:cSld>
  <p:clrMapOvr>
    <a:masterClrMapping/>
  </p:clrMapOvr>
  <mc:AlternateContent xmlns:mc="http://schemas.openxmlformats.org/markup-compatibility/2006" xmlns:p14="http://schemas.microsoft.com/office/powerpoint/2010/main">
    <mc:Choice Requires="p14">
      <p:transition spd="slow" advTm="83740">
        <p14:switch dir="r"/>
      </p:transition>
    </mc:Choice>
    <mc:Fallback xmlns="">
      <p:transition spd="slow" advTm="837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500"/>
                                        <p:tgtEl>
                                          <p:spTgt spid="3">
                                            <p:txEl>
                                              <p:pRg st="2" end="2"/>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7A0B6-7A31-409C-B863-C7BEA6A93CAA}"/>
              </a:ext>
            </a:extLst>
          </p:cNvPr>
          <p:cNvSpPr>
            <a:spLocks noGrp="1"/>
          </p:cNvSpPr>
          <p:nvPr>
            <p:ph type="title"/>
          </p:nvPr>
        </p:nvSpPr>
        <p:spPr/>
        <p:txBody>
          <a:bodyPr/>
          <a:lstStyle/>
          <a:p>
            <a:r>
              <a:rPr lang="en-SG" dirty="0"/>
              <a:t>Create a Text File</a:t>
            </a:r>
          </a:p>
        </p:txBody>
      </p:sp>
      <p:sp>
        <p:nvSpPr>
          <p:cNvPr id="3" name="Content Placeholder 2">
            <a:extLst>
              <a:ext uri="{FF2B5EF4-FFF2-40B4-BE49-F238E27FC236}">
                <a16:creationId xmlns:a16="http://schemas.microsoft.com/office/drawing/2014/main" id="{07651129-0733-4DE6-AF23-9E045D3EB7D1}"/>
              </a:ext>
            </a:extLst>
          </p:cNvPr>
          <p:cNvSpPr>
            <a:spLocks noGrp="1"/>
          </p:cNvSpPr>
          <p:nvPr>
            <p:ph idx="1"/>
          </p:nvPr>
        </p:nvSpPr>
        <p:spPr/>
        <p:txBody>
          <a:bodyPr/>
          <a:lstStyle/>
          <a:p>
            <a:r>
              <a:rPr lang="en-SG" dirty="0"/>
              <a:t>Create a text file called </a:t>
            </a:r>
            <a:r>
              <a:rPr lang="en-SG" dirty="0">
                <a:latin typeface="Courier New" panose="02070309020205020404" pitchFamily="49" charset="0"/>
                <a:cs typeface="Courier New" panose="02070309020205020404" pitchFamily="49" charset="0"/>
              </a:rPr>
              <a:t>todolist.txt</a:t>
            </a:r>
            <a:r>
              <a:rPr lang="en-SG" dirty="0">
                <a:latin typeface="+mn-lt"/>
                <a:cs typeface="Courier New" panose="02070309020205020404" pitchFamily="49" charset="0"/>
              </a:rPr>
              <a:t> </a:t>
            </a:r>
            <a:r>
              <a:rPr lang="en-SG" dirty="0"/>
              <a:t>using </a:t>
            </a:r>
            <a:r>
              <a:rPr lang="en-SG" b="1" dirty="0"/>
              <a:t>Notepad that contains the following text:</a:t>
            </a:r>
          </a:p>
          <a:p>
            <a:endParaRPr lang="en-SG" dirty="0"/>
          </a:p>
          <a:p>
            <a:endParaRPr lang="en-SG" dirty="0"/>
          </a:p>
          <a:p>
            <a:endParaRPr lang="en-SG" dirty="0"/>
          </a:p>
          <a:p>
            <a:pPr marL="0" indent="0">
              <a:buNone/>
            </a:pPr>
            <a:endParaRPr lang="en-SG" dirty="0"/>
          </a:p>
          <a:p>
            <a:r>
              <a:rPr lang="en-SG" dirty="0"/>
              <a:t>Save the file in a known directory, e.g., </a:t>
            </a:r>
            <a:r>
              <a:rPr lang="en-SG" dirty="0">
                <a:latin typeface="Courier New" panose="02070309020205020404" pitchFamily="49" charset="0"/>
                <a:cs typeface="Courier New" panose="02070309020205020404" pitchFamily="49" charset="0"/>
              </a:rPr>
              <a:t>d:\PRG1_data\todolist.txt</a:t>
            </a:r>
            <a:endParaRPr lang="en-SG" dirty="0"/>
          </a:p>
        </p:txBody>
      </p:sp>
      <p:sp>
        <p:nvSpPr>
          <p:cNvPr id="6" name="TextBox 5">
            <a:extLst>
              <a:ext uri="{FF2B5EF4-FFF2-40B4-BE49-F238E27FC236}">
                <a16:creationId xmlns:a16="http://schemas.microsoft.com/office/drawing/2014/main" id="{0FBE261D-103C-4D11-87DD-B52FB7D80F54}"/>
              </a:ext>
            </a:extLst>
          </p:cNvPr>
          <p:cNvSpPr txBox="1"/>
          <p:nvPr/>
        </p:nvSpPr>
        <p:spPr>
          <a:xfrm>
            <a:off x="2267523" y="1905000"/>
            <a:ext cx="4055919" cy="1569660"/>
          </a:xfrm>
          <a:prstGeom prst="rect">
            <a:avLst/>
          </a:prstGeom>
          <a:solidFill>
            <a:schemeClr val="bg1"/>
          </a:solidFill>
          <a:ln>
            <a:solidFill>
              <a:schemeClr val="tx1"/>
            </a:solidFill>
          </a:ln>
        </p:spPr>
        <p:txBody>
          <a:bodyPr wrap="none" rtlCol="0">
            <a:spAutoFit/>
          </a:bodyPr>
          <a:lstStyle/>
          <a:p>
            <a:r>
              <a:rPr lang="en-US" sz="2400" dirty="0">
                <a:latin typeface="Courier New" panose="02070309020205020404" pitchFamily="49" charset="0"/>
                <a:cs typeface="Courier New" panose="02070309020205020404" pitchFamily="49" charset="0"/>
              </a:rPr>
              <a:t>To do:</a:t>
            </a:r>
          </a:p>
          <a:p>
            <a:r>
              <a:rPr lang="en-US" sz="2400" dirty="0">
                <a:latin typeface="Courier New" panose="02070309020205020404" pitchFamily="49" charset="0"/>
                <a:cs typeface="Courier New" panose="02070309020205020404" pitchFamily="49" charset="0"/>
              </a:rPr>
              <a:t>- Read lecture slides</a:t>
            </a:r>
          </a:p>
          <a:p>
            <a:r>
              <a:rPr lang="en-US" sz="2400" dirty="0">
                <a:latin typeface="Courier New" panose="02070309020205020404" pitchFamily="49" charset="0"/>
                <a:cs typeface="Courier New" panose="02070309020205020404" pitchFamily="49" charset="0"/>
              </a:rPr>
              <a:t>- Do mini quiz</a:t>
            </a:r>
          </a:p>
          <a:p>
            <a:r>
              <a:rPr lang="en-US" sz="2400" dirty="0">
                <a:latin typeface="Courier New" panose="02070309020205020404" pitchFamily="49" charset="0"/>
                <a:cs typeface="Courier New" panose="02070309020205020404" pitchFamily="49" charset="0"/>
              </a:rPr>
              <a:t>- Upload python file</a:t>
            </a:r>
          </a:p>
        </p:txBody>
      </p:sp>
      <p:pic>
        <p:nvPicPr>
          <p:cNvPr id="8" name="Audio 7">
            <a:hlinkClick r:id="" action="ppaction://media"/>
            <a:extLst>
              <a:ext uri="{FF2B5EF4-FFF2-40B4-BE49-F238E27FC236}">
                <a16:creationId xmlns:a16="http://schemas.microsoft.com/office/drawing/2014/main" id="{BAAF0A68-8D9F-4F15-B26E-0F019762CD4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001748083"/>
      </p:ext>
    </p:extLst>
  </p:cSld>
  <p:clrMapOvr>
    <a:masterClrMapping/>
  </p:clrMapOvr>
  <mc:AlternateContent xmlns:mc="http://schemas.openxmlformats.org/markup-compatibility/2006" xmlns:p14="http://schemas.microsoft.com/office/powerpoint/2010/main">
    <mc:Choice Requires="p14">
      <p:transition spd="slow" p14:dur="2000" advTm="41579"/>
    </mc:Choice>
    <mc:Fallback xmlns="">
      <p:transition spd="slow" advTm="41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8FAF-F994-498A-8BC8-9ADCED74E237}"/>
              </a:ext>
            </a:extLst>
          </p:cNvPr>
          <p:cNvSpPr>
            <a:spLocks noGrp="1"/>
          </p:cNvSpPr>
          <p:nvPr>
            <p:ph type="title"/>
          </p:nvPr>
        </p:nvSpPr>
        <p:spPr/>
        <p:txBody>
          <a:bodyPr/>
          <a:lstStyle/>
          <a:p>
            <a:r>
              <a:rPr lang="en-SG" dirty="0"/>
              <a:t>File I/O</a:t>
            </a:r>
          </a:p>
        </p:txBody>
      </p:sp>
      <p:sp>
        <p:nvSpPr>
          <p:cNvPr id="3" name="Content Placeholder 2">
            <a:extLst>
              <a:ext uri="{FF2B5EF4-FFF2-40B4-BE49-F238E27FC236}">
                <a16:creationId xmlns:a16="http://schemas.microsoft.com/office/drawing/2014/main" id="{C31AD86A-B6C5-4ECA-9369-0E0731CCFA99}"/>
              </a:ext>
            </a:extLst>
          </p:cNvPr>
          <p:cNvSpPr>
            <a:spLocks noGrp="1"/>
          </p:cNvSpPr>
          <p:nvPr>
            <p:ph idx="1"/>
          </p:nvPr>
        </p:nvSpPr>
        <p:spPr>
          <a:xfrm>
            <a:off x="76200" y="884238"/>
            <a:ext cx="8153400" cy="4983162"/>
          </a:xfrm>
        </p:spPr>
        <p:txBody>
          <a:bodyPr/>
          <a:lstStyle/>
          <a:p>
            <a:r>
              <a:rPr lang="en-SG" sz="2800" b="1" dirty="0">
                <a:solidFill>
                  <a:srgbClr val="C00000"/>
                </a:solidFill>
                <a:latin typeface="Courier New" panose="02070309020205020404" pitchFamily="49" charset="0"/>
                <a:cs typeface="Courier New" panose="02070309020205020404" pitchFamily="49" charset="0"/>
              </a:rPr>
              <a:t>open</a:t>
            </a:r>
            <a:r>
              <a:rPr lang="en-SG" sz="2800" dirty="0">
                <a:latin typeface="Courier New" panose="02070309020205020404" pitchFamily="49" charset="0"/>
                <a:cs typeface="Courier New" panose="02070309020205020404" pitchFamily="49" charset="0"/>
              </a:rPr>
              <a:t> </a:t>
            </a:r>
            <a:r>
              <a:rPr lang="en-SG" sz="2800" dirty="0"/>
              <a:t>function is a </a:t>
            </a:r>
            <a:r>
              <a:rPr lang="en-SG" dirty="0"/>
              <a:t>Python built-in function that returns </a:t>
            </a:r>
            <a:r>
              <a:rPr lang="en-SG" sz="2800" dirty="0"/>
              <a:t>a </a:t>
            </a:r>
            <a:r>
              <a:rPr lang="en-SG" sz="2800" u="sng" dirty="0"/>
              <a:t>file object</a:t>
            </a:r>
            <a:r>
              <a:rPr lang="en-SG" sz="2800" dirty="0"/>
              <a:t>.</a:t>
            </a:r>
          </a:p>
          <a:p>
            <a:pPr marL="0" indent="0">
              <a:buNone/>
            </a:pPr>
            <a:endParaRPr lang="en-US" dirty="0"/>
          </a:p>
          <a:p>
            <a:r>
              <a:rPr lang="en-US" dirty="0"/>
              <a:t>File objects contain methods and attributes that can be used to collect </a:t>
            </a:r>
            <a:r>
              <a:rPr lang="en-US" u="sng" dirty="0"/>
              <a:t>information about the file</a:t>
            </a:r>
            <a:r>
              <a:rPr lang="en-US" dirty="0"/>
              <a:t> and can be used to </a:t>
            </a:r>
            <a:r>
              <a:rPr lang="en-US" u="sng" dirty="0"/>
              <a:t>manipulate</a:t>
            </a:r>
            <a:r>
              <a:rPr lang="en-US" dirty="0"/>
              <a:t> the file.</a:t>
            </a:r>
          </a:p>
          <a:p>
            <a:pPr marL="0" indent="0">
              <a:buNone/>
            </a:pPr>
            <a:endParaRPr lang="en-SG" sz="2800" dirty="0"/>
          </a:p>
        </p:txBody>
      </p:sp>
      <p:pic>
        <p:nvPicPr>
          <p:cNvPr id="4" name="Audio 3">
            <a:hlinkClick r:id="" action="ppaction://media"/>
            <a:extLst>
              <a:ext uri="{FF2B5EF4-FFF2-40B4-BE49-F238E27FC236}">
                <a16:creationId xmlns:a16="http://schemas.microsoft.com/office/drawing/2014/main" id="{02B803F6-79E8-4C1A-A094-2C5C8A0E54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200578602"/>
      </p:ext>
    </p:extLst>
  </p:cSld>
  <p:clrMapOvr>
    <a:masterClrMapping/>
  </p:clrMapOvr>
  <mc:AlternateContent xmlns:mc="http://schemas.openxmlformats.org/markup-compatibility/2006" xmlns:p14="http://schemas.microsoft.com/office/powerpoint/2010/main">
    <mc:Choice Requires="p14">
      <p:transition spd="slow" advTm="27026">
        <p14:switch dir="r"/>
      </p:transition>
    </mc:Choice>
    <mc:Fallback xmlns="">
      <p:transition spd="slow" advTm="270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6"/>
          <a:stretch>
            <a:fillRect/>
          </a:stretch>
        </p:blipFill>
        <p:spPr>
          <a:xfrm>
            <a:off x="3505200" y="4879373"/>
            <a:ext cx="5534660" cy="915064"/>
          </a:xfrm>
          <a:prstGeom prst="rect">
            <a:avLst/>
          </a:prstGeom>
        </p:spPr>
      </p:pic>
      <p:sp>
        <p:nvSpPr>
          <p:cNvPr id="2" name="Title 1">
            <a:extLst>
              <a:ext uri="{FF2B5EF4-FFF2-40B4-BE49-F238E27FC236}">
                <a16:creationId xmlns:a16="http://schemas.microsoft.com/office/drawing/2014/main" id="{8107B921-D36D-4255-BD77-FCEFCF0633C1}"/>
              </a:ext>
            </a:extLst>
          </p:cNvPr>
          <p:cNvSpPr>
            <a:spLocks noGrp="1"/>
          </p:cNvSpPr>
          <p:nvPr>
            <p:ph type="title"/>
          </p:nvPr>
        </p:nvSpPr>
        <p:spPr/>
        <p:txBody>
          <a:bodyPr/>
          <a:lstStyle/>
          <a:p>
            <a:r>
              <a:rPr lang="en-SG" dirty="0">
                <a:latin typeface="Courier New" panose="02070309020205020404" pitchFamily="49" charset="0"/>
                <a:cs typeface="Courier New" panose="02070309020205020404" pitchFamily="49" charset="0"/>
              </a:rPr>
              <a:t>open() </a:t>
            </a:r>
            <a:r>
              <a:rPr lang="en-SG" dirty="0"/>
              <a:t>function</a:t>
            </a:r>
          </a:p>
        </p:txBody>
      </p:sp>
      <p:sp>
        <p:nvSpPr>
          <p:cNvPr id="3" name="Content Placeholder 2">
            <a:extLst>
              <a:ext uri="{FF2B5EF4-FFF2-40B4-BE49-F238E27FC236}">
                <a16:creationId xmlns:a16="http://schemas.microsoft.com/office/drawing/2014/main" id="{88B858C1-B894-4A10-BB16-B2B48D1D8A06}"/>
              </a:ext>
            </a:extLst>
          </p:cNvPr>
          <p:cNvSpPr>
            <a:spLocks noGrp="1"/>
          </p:cNvSpPr>
          <p:nvPr>
            <p:ph idx="1"/>
          </p:nvPr>
        </p:nvSpPr>
        <p:spPr/>
        <p:txBody>
          <a:bodyPr/>
          <a:lstStyle/>
          <a:p>
            <a:r>
              <a:rPr lang="en-SG" dirty="0"/>
              <a:t>Usage </a:t>
            </a:r>
            <a:r>
              <a:rPr lang="en-SG" sz="2400" b="1" dirty="0" err="1">
                <a:solidFill>
                  <a:schemeClr val="tx1"/>
                </a:solidFill>
                <a:latin typeface="Courier New" panose="02070309020205020404" pitchFamily="49" charset="0"/>
                <a:cs typeface="Courier New" panose="02070309020205020404" pitchFamily="49" charset="0"/>
              </a:rPr>
              <a:t>file_object</a:t>
            </a:r>
            <a:r>
              <a:rPr lang="en-SG" sz="2400" b="1" dirty="0">
                <a:solidFill>
                  <a:schemeClr val="tx1"/>
                </a:solidFill>
                <a:latin typeface="Courier New" panose="02070309020205020404" pitchFamily="49" charset="0"/>
                <a:cs typeface="Courier New" panose="02070309020205020404" pitchFamily="49" charset="0"/>
              </a:rPr>
              <a:t> = open("filename", "</a:t>
            </a:r>
            <a:r>
              <a:rPr lang="en-SG" sz="2400" b="1" dirty="0">
                <a:solidFill>
                  <a:srgbClr val="C00000"/>
                </a:solidFill>
                <a:latin typeface="Courier New" panose="02070309020205020404" pitchFamily="49" charset="0"/>
                <a:cs typeface="Courier New" panose="02070309020205020404" pitchFamily="49" charset="0"/>
              </a:rPr>
              <a:t>mode</a:t>
            </a:r>
            <a:r>
              <a:rPr lang="en-SG" sz="2400" b="1" dirty="0">
                <a:solidFill>
                  <a:schemeClr val="tx1"/>
                </a:solidFill>
                <a:latin typeface="Courier New" panose="02070309020205020404" pitchFamily="49" charset="0"/>
                <a:cs typeface="Courier New" panose="02070309020205020404" pitchFamily="49" charset="0"/>
              </a:rPr>
              <a:t>")</a:t>
            </a:r>
          </a:p>
          <a:p>
            <a:r>
              <a:rPr lang="en-US" dirty="0"/>
              <a:t>The </a:t>
            </a:r>
            <a:r>
              <a:rPr lang="en-US" b="1" dirty="0">
                <a:solidFill>
                  <a:srgbClr val="C00000"/>
                </a:solidFill>
                <a:latin typeface="Courier New" panose="02070309020205020404" pitchFamily="49" charset="0"/>
                <a:cs typeface="Courier New" panose="02070309020205020404" pitchFamily="49" charset="0"/>
              </a:rPr>
              <a:t>modes</a:t>
            </a:r>
            <a:r>
              <a:rPr lang="en-US" dirty="0"/>
              <a:t> are (not exhaustive): </a:t>
            </a:r>
          </a:p>
          <a:p>
            <a:pPr lvl="1"/>
            <a:r>
              <a:rPr lang="en-US" sz="1800" b="1" dirty="0">
                <a:solidFill>
                  <a:srgbClr val="C00000"/>
                </a:solidFill>
                <a:latin typeface="Courier New" panose="02070309020205020404" pitchFamily="49" charset="0"/>
                <a:cs typeface="Courier New" panose="02070309020205020404" pitchFamily="49" charset="0"/>
              </a:rPr>
              <a:t>'r'</a:t>
            </a:r>
            <a:r>
              <a:rPr lang="en-US" sz="1800" dirty="0">
                <a:latin typeface="Courier New" panose="02070309020205020404" pitchFamily="49" charset="0"/>
                <a:cs typeface="Courier New" panose="02070309020205020404" pitchFamily="49" charset="0"/>
              </a:rPr>
              <a:t> </a:t>
            </a:r>
            <a:r>
              <a:rPr lang="en-US" sz="1800" dirty="0"/>
              <a:t>– Read mode - used when the file is only being read </a:t>
            </a:r>
          </a:p>
          <a:p>
            <a:pPr lvl="1"/>
            <a:r>
              <a:rPr lang="en-US" sz="1800" dirty="0">
                <a:solidFill>
                  <a:srgbClr val="C00000"/>
                </a:solidFill>
                <a:latin typeface="Courier New" panose="02070309020205020404" pitchFamily="49" charset="0"/>
                <a:cs typeface="Courier New" panose="02070309020205020404" pitchFamily="49" charset="0"/>
              </a:rPr>
              <a:t>'</a:t>
            </a:r>
            <a:r>
              <a:rPr lang="en-US" sz="1800" b="1" dirty="0">
                <a:solidFill>
                  <a:srgbClr val="C00000"/>
                </a:solidFill>
                <a:latin typeface="Courier New" panose="02070309020205020404" pitchFamily="49" charset="0"/>
                <a:cs typeface="Courier New" panose="02070309020205020404" pitchFamily="49" charset="0"/>
              </a:rPr>
              <a:t>w</a:t>
            </a:r>
            <a:r>
              <a:rPr lang="en-US" sz="1800" dirty="0">
                <a:solidFill>
                  <a:srgbClr val="C00000"/>
                </a:solidFill>
                <a:latin typeface="Courier New" panose="02070309020205020404" pitchFamily="49" charset="0"/>
                <a:cs typeface="Courier New" panose="02070309020205020404" pitchFamily="49" charset="0"/>
              </a:rPr>
              <a:t>' </a:t>
            </a:r>
            <a:r>
              <a:rPr lang="en-US" sz="1800" dirty="0"/>
              <a:t>– Write mode - used to edit and write new information to the file </a:t>
            </a:r>
          </a:p>
          <a:p>
            <a:pPr marL="457200" lvl="1" indent="0">
              <a:buNone/>
            </a:pPr>
            <a:r>
              <a:rPr lang="en-US" sz="1800" dirty="0"/>
              <a:t>                    (any existing files with the same name will be erased when this mode is activated) </a:t>
            </a:r>
          </a:p>
          <a:p>
            <a:pPr lvl="1"/>
            <a:r>
              <a:rPr lang="en-US" sz="1800" b="1" dirty="0">
                <a:solidFill>
                  <a:srgbClr val="C00000"/>
                </a:solidFill>
                <a:latin typeface="Courier New" panose="02070309020205020404" pitchFamily="49" charset="0"/>
                <a:cs typeface="Courier New" panose="02070309020205020404" pitchFamily="49" charset="0"/>
              </a:rPr>
              <a:t>'a’</a:t>
            </a:r>
            <a:r>
              <a:rPr lang="en-US" sz="1800" dirty="0"/>
              <a:t>   – Append mode - used to add new data to the end of the file; the old data is not removed</a:t>
            </a:r>
          </a:p>
          <a:p>
            <a:pPr marL="457200" lvl="1" indent="0">
              <a:buNone/>
            </a:pPr>
            <a:r>
              <a:rPr lang="en-US" sz="1800" dirty="0"/>
              <a:t> </a:t>
            </a:r>
            <a:endParaRPr lang="en-SG" sz="3200" dirty="0">
              <a:latin typeface="Courier New" panose="02070309020205020404" pitchFamily="49" charset="0"/>
              <a:cs typeface="Courier New" panose="02070309020205020404" pitchFamily="49" charset="0"/>
            </a:endParaRPr>
          </a:p>
          <a:p>
            <a:r>
              <a:rPr lang="en-SG" dirty="0"/>
              <a:t>Example, to read a file </a:t>
            </a:r>
            <a:r>
              <a:rPr lang="en-SG" dirty="0">
                <a:solidFill>
                  <a:srgbClr val="C00000"/>
                </a:solidFill>
                <a:latin typeface="Courier New" panose="02070309020205020404" pitchFamily="49" charset="0"/>
                <a:cs typeface="Courier New" panose="02070309020205020404" pitchFamily="49" charset="0"/>
              </a:rPr>
              <a:t>todolist.txt</a:t>
            </a:r>
          </a:p>
        </p:txBody>
      </p:sp>
      <p:sp>
        <p:nvSpPr>
          <p:cNvPr id="6" name="Rectangle 5">
            <a:extLst>
              <a:ext uri="{FF2B5EF4-FFF2-40B4-BE49-F238E27FC236}">
                <a16:creationId xmlns:a16="http://schemas.microsoft.com/office/drawing/2014/main" id="{173439DE-4814-4927-9F18-D66E06FFB036}"/>
              </a:ext>
            </a:extLst>
          </p:cNvPr>
          <p:cNvSpPr/>
          <p:nvPr/>
        </p:nvSpPr>
        <p:spPr>
          <a:xfrm>
            <a:off x="4953000" y="884238"/>
            <a:ext cx="1828800" cy="5635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ED3A4AE8-3397-41DE-B970-E3B93F43F37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pic>
        <p:nvPicPr>
          <p:cNvPr id="12" name="Picture 11"/>
          <p:cNvPicPr>
            <a:picLocks noChangeAspect="1"/>
          </p:cNvPicPr>
          <p:nvPr/>
        </p:nvPicPr>
        <p:blipFill>
          <a:blip r:embed="rId8"/>
          <a:stretch>
            <a:fillRect/>
          </a:stretch>
        </p:blipFill>
        <p:spPr>
          <a:xfrm>
            <a:off x="152400" y="3994749"/>
            <a:ext cx="2733403" cy="1022417"/>
          </a:xfrm>
          <a:prstGeom prst="rect">
            <a:avLst/>
          </a:prstGeom>
        </p:spPr>
      </p:pic>
      <p:sp>
        <p:nvSpPr>
          <p:cNvPr id="14" name="Line Callout 1 13"/>
          <p:cNvSpPr/>
          <p:nvPr/>
        </p:nvSpPr>
        <p:spPr>
          <a:xfrm>
            <a:off x="6078220" y="4161771"/>
            <a:ext cx="2961640" cy="688372"/>
          </a:xfrm>
          <a:prstGeom prst="borderCallout1">
            <a:avLst>
              <a:gd name="adj1" fmla="val 100111"/>
              <a:gd name="adj2" fmla="val 429"/>
              <a:gd name="adj3" fmla="val 132693"/>
              <a:gd name="adj4" fmla="val -7960"/>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Replace with the your own path directory. Use ‘\\’ </a:t>
            </a:r>
          </a:p>
        </p:txBody>
      </p:sp>
      <p:sp>
        <p:nvSpPr>
          <p:cNvPr id="15" name="Rectangle 14">
            <a:extLst>
              <a:ext uri="{FF2B5EF4-FFF2-40B4-BE49-F238E27FC236}">
                <a16:creationId xmlns:a16="http://schemas.microsoft.com/office/drawing/2014/main" id="{173439DE-4814-4927-9F18-D66E06FFB036}"/>
              </a:ext>
            </a:extLst>
          </p:cNvPr>
          <p:cNvSpPr/>
          <p:nvPr/>
        </p:nvSpPr>
        <p:spPr>
          <a:xfrm>
            <a:off x="4343400" y="5082887"/>
            <a:ext cx="2286000" cy="3273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54E8F2B-DD1D-41BB-8254-4005AF7ED5AB}"/>
              </a:ext>
            </a:extLst>
          </p:cNvPr>
          <p:cNvSpPr/>
          <p:nvPr/>
        </p:nvSpPr>
        <p:spPr>
          <a:xfrm>
            <a:off x="7086600" y="884238"/>
            <a:ext cx="1143000" cy="5635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988980867"/>
      </p:ext>
    </p:extLst>
  </p:cSld>
  <p:clrMapOvr>
    <a:masterClrMapping/>
  </p:clrMapOvr>
  <mc:AlternateContent xmlns:mc="http://schemas.openxmlformats.org/markup-compatibility/2006" xmlns:p14="http://schemas.microsoft.com/office/powerpoint/2010/main">
    <mc:Choice Requires="p14">
      <p:transition spd="slow" advTm="146519">
        <p14:switch dir="r"/>
      </p:transition>
    </mc:Choice>
    <mc:Fallback xmlns="">
      <p:transition spd="slow" advTm="1465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21" presetClass="exit" presetSubtype="1" fill="hold" grpId="1" nodeType="withEffect">
                                  <p:stCondLst>
                                    <p:cond delay="0"/>
                                  </p:stCondLst>
                                  <p:childTnLst>
                                    <p:animEffect transition="out" filter="wheel(1)">
                                      <p:cBhvr>
                                        <p:cTn id="18" dur="1000"/>
                                        <p:tgtEl>
                                          <p:spTgt spid="6"/>
                                        </p:tgtEl>
                                      </p:cBhvr>
                                    </p:animEffect>
                                    <p:set>
                                      <p:cBhvr>
                                        <p:cTn id="19" dur="1" fill="hold">
                                          <p:stCondLst>
                                            <p:cond delay="999"/>
                                          </p:stCondLst>
                                        </p:cTn>
                                        <p:tgtEl>
                                          <p:spTgt spid="6"/>
                                        </p:tgtEl>
                                        <p:attrNameLst>
                                          <p:attrName>style.visibility</p:attrName>
                                        </p:attrNameLst>
                                      </p:cBhvr>
                                      <p:to>
                                        <p:strVal val="hidden"/>
                                      </p:to>
                                    </p:set>
                                  </p:childTnLst>
                                </p:cTn>
                              </p:par>
                              <p:par>
                                <p:cTn id="20" presetID="21" presetClass="entr" presetSubtype="1"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heel(1)">
                                      <p:cBhvr>
                                        <p:cTn id="22" dur="10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500"/>
                                        <p:tgtEl>
                                          <p:spTgt spid="3">
                                            <p:txEl>
                                              <p:pRg st="5" end="5"/>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500"/>
                                        <p:tgtEl>
                                          <p:spTgt spid="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500"/>
                                        <p:tgtEl>
                                          <p:spTgt spid="16"/>
                                        </p:tgtEl>
                                      </p:cBhvr>
                                    </p:animEffect>
                                  </p:childTnLst>
                                </p:cTn>
                              </p:par>
                              <p:par>
                                <p:cTn id="57" presetID="21" presetClass="entr" presetSubtype="1"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heel(1)">
                                      <p:cBhvr>
                                        <p:cTn id="59" dur="1000"/>
                                        <p:tgtEl>
                                          <p:spTgt spid="15"/>
                                        </p:tgtEl>
                                      </p:cBhvr>
                                    </p:animEffect>
                                  </p:childTnLst>
                                </p:cTn>
                              </p:par>
                            </p:childTnLst>
                          </p:cTn>
                        </p:par>
                        <p:par>
                          <p:cTn id="60" fill="hold">
                            <p:stCondLst>
                              <p:cond delay="1000"/>
                            </p:stCondLst>
                            <p:childTnLst>
                              <p:par>
                                <p:cTn id="61" presetID="22" presetClass="entr" presetSubtype="8" fill="hold" grpId="0" nodeType="after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left)">
                                      <p:cBhvr>
                                        <p:cTn id="6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4" fill="hold" display="0">
                  <p:stCondLst>
                    <p:cond delay="indefinite"/>
                  </p:stCondLst>
                  <p:endCondLst>
                    <p:cond evt="onStopAudio" delay="0">
                      <p:tgtEl>
                        <p:sldTgt/>
                      </p:tgtEl>
                    </p:cond>
                  </p:endCondLst>
                </p:cTn>
                <p:tgtEl>
                  <p:spTgt spid="9"/>
                </p:tgtEl>
              </p:cMediaNode>
            </p:audio>
          </p:childTnLst>
        </p:cTn>
      </p:par>
    </p:tnLst>
    <p:bldLst>
      <p:bldP spid="6" grpId="0" animBg="1"/>
      <p:bldP spid="6" grpId="1" animBg="1"/>
      <p:bldP spid="14" grpId="0" animBg="1"/>
      <p:bldP spid="15"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E7527-A5EC-4B65-8456-29CC04271354}"/>
              </a:ext>
            </a:extLst>
          </p:cNvPr>
          <p:cNvSpPr>
            <a:spLocks noGrp="1"/>
          </p:cNvSpPr>
          <p:nvPr>
            <p:ph type="title"/>
          </p:nvPr>
        </p:nvSpPr>
        <p:spPr/>
        <p:txBody>
          <a:bodyPr/>
          <a:lstStyle/>
          <a:p>
            <a:r>
              <a:rPr lang="en-SG" dirty="0"/>
              <a:t>Reading Text from a File</a:t>
            </a:r>
          </a:p>
        </p:txBody>
      </p:sp>
      <p:sp>
        <p:nvSpPr>
          <p:cNvPr id="3" name="Content Placeholder 2">
            <a:extLst>
              <a:ext uri="{FF2B5EF4-FFF2-40B4-BE49-F238E27FC236}">
                <a16:creationId xmlns:a16="http://schemas.microsoft.com/office/drawing/2014/main" id="{92894C1F-2721-406B-9D87-8050EA4FA1F7}"/>
              </a:ext>
            </a:extLst>
          </p:cNvPr>
          <p:cNvSpPr>
            <a:spLocks noGrp="1"/>
          </p:cNvSpPr>
          <p:nvPr>
            <p:ph idx="1"/>
          </p:nvPr>
        </p:nvSpPr>
        <p:spPr/>
        <p:txBody>
          <a:bodyPr/>
          <a:lstStyle/>
          <a:p>
            <a:r>
              <a:rPr lang="en-US" dirty="0"/>
              <a:t>Read the text file and display the contents</a:t>
            </a:r>
          </a:p>
          <a:p>
            <a:pPr marL="0" indent="0">
              <a:buNone/>
            </a:pPr>
            <a:endParaRPr lang="en-US" dirty="0"/>
          </a:p>
          <a:p>
            <a:endParaRPr lang="en-US" dirty="0"/>
          </a:p>
          <a:p>
            <a:endParaRPr lang="en-US" dirty="0"/>
          </a:p>
          <a:p>
            <a:endParaRPr lang="en-US" dirty="0"/>
          </a:p>
          <a:p>
            <a:r>
              <a:rPr lang="en-US" dirty="0"/>
              <a:t>Ways to read a text file in Python</a:t>
            </a:r>
          </a:p>
          <a:p>
            <a:pPr lvl="1">
              <a:buFont typeface="Wingdings" panose="05000000000000000000" pitchFamily="2" charset="2"/>
              <a:buChar char="ü"/>
            </a:pPr>
            <a:r>
              <a:rPr lang="en-US" sz="2000" b="1" dirty="0" err="1">
                <a:solidFill>
                  <a:srgbClr val="C00000"/>
                </a:solidFill>
                <a:latin typeface="Courier New" panose="02070309020205020404" pitchFamily="49" charset="0"/>
                <a:cs typeface="Courier New" panose="02070309020205020404" pitchFamily="49" charset="0"/>
              </a:rPr>
              <a:t>file.read</a:t>
            </a:r>
            <a:r>
              <a:rPr lang="en-US" sz="2000" b="1" dirty="0">
                <a:solidFill>
                  <a:srgbClr val="C00000"/>
                </a:solidFill>
                <a:latin typeface="Courier New" panose="02070309020205020404" pitchFamily="49" charset="0"/>
                <a:cs typeface="Courier New" panose="02070309020205020404" pitchFamily="49" charset="0"/>
              </a:rPr>
              <a:t>() </a:t>
            </a:r>
            <a:r>
              <a:rPr lang="en-US" sz="1800" dirty="0"/>
              <a:t>- extract a string that contains all characters in the file.</a:t>
            </a:r>
            <a:endParaRPr lang="en-US" sz="2800" dirty="0"/>
          </a:p>
          <a:p>
            <a:pPr lvl="1">
              <a:buFont typeface="Wingdings" panose="05000000000000000000" pitchFamily="2" charset="2"/>
              <a:buChar char="ü"/>
            </a:pPr>
            <a:r>
              <a:rPr lang="en-US" sz="2000" b="1" dirty="0" err="1">
                <a:solidFill>
                  <a:srgbClr val="C00000"/>
                </a:solidFill>
                <a:latin typeface="Courier New" panose="02070309020205020404" pitchFamily="49" charset="0"/>
                <a:cs typeface="Courier New" panose="02070309020205020404" pitchFamily="49" charset="0"/>
              </a:rPr>
              <a:t>file.read</a:t>
            </a:r>
            <a:r>
              <a:rPr lang="en-US" sz="2000" b="1" dirty="0">
                <a:solidFill>
                  <a:srgbClr val="C00000"/>
                </a:solidFill>
                <a:latin typeface="Courier New" panose="02070309020205020404" pitchFamily="49" charset="0"/>
                <a:cs typeface="Courier New" panose="02070309020205020404" pitchFamily="49" charset="0"/>
              </a:rPr>
              <a:t>(5)</a:t>
            </a:r>
            <a:r>
              <a:rPr lang="en-US" sz="2000" dirty="0"/>
              <a:t> </a:t>
            </a:r>
            <a:r>
              <a:rPr lang="en-US" sz="1800" dirty="0"/>
              <a:t>- read the next </a:t>
            </a:r>
            <a:r>
              <a:rPr lang="en-US" sz="1800" b="1" dirty="0"/>
              <a:t>five </a:t>
            </a:r>
            <a:r>
              <a:rPr lang="en-US" sz="1800" dirty="0"/>
              <a:t>characters of stored data and return it as a string.</a:t>
            </a:r>
          </a:p>
          <a:p>
            <a:pPr lvl="1">
              <a:buFont typeface="Wingdings" panose="05000000000000000000" pitchFamily="2" charset="2"/>
              <a:buChar char="ü"/>
            </a:pPr>
            <a:r>
              <a:rPr lang="en-US" sz="2000" b="1" dirty="0" err="1">
                <a:solidFill>
                  <a:srgbClr val="C00000"/>
                </a:solidFill>
                <a:latin typeface="Courier New" panose="02070309020205020404" pitchFamily="49" charset="0"/>
                <a:cs typeface="Courier New" panose="02070309020205020404" pitchFamily="49" charset="0"/>
              </a:rPr>
              <a:t>file.readline</a:t>
            </a:r>
            <a:r>
              <a:rPr lang="en-US" sz="2000" b="1" dirty="0">
                <a:solidFill>
                  <a:srgbClr val="C00000"/>
                </a:solidFill>
                <a:latin typeface="Courier New" panose="02070309020205020404" pitchFamily="49" charset="0"/>
                <a:cs typeface="Courier New" panose="02070309020205020404" pitchFamily="49" charset="0"/>
              </a:rPr>
              <a:t>() </a:t>
            </a:r>
            <a:r>
              <a:rPr lang="en-US" sz="1800" dirty="0">
                <a:latin typeface="+mj-lt"/>
                <a:cs typeface="Courier New" panose="02070309020205020404" pitchFamily="49" charset="0"/>
              </a:rPr>
              <a:t>- </a:t>
            </a:r>
            <a:r>
              <a:rPr lang="en-US" sz="1800" dirty="0"/>
              <a:t>return the next line of the file</a:t>
            </a:r>
          </a:p>
        </p:txBody>
      </p:sp>
      <p:pic>
        <p:nvPicPr>
          <p:cNvPr id="9" name="Picture 8"/>
          <p:cNvPicPr>
            <a:picLocks noChangeAspect="1"/>
          </p:cNvPicPr>
          <p:nvPr/>
        </p:nvPicPr>
        <p:blipFill>
          <a:blip r:embed="rId6"/>
          <a:stretch>
            <a:fillRect/>
          </a:stretch>
        </p:blipFill>
        <p:spPr>
          <a:xfrm>
            <a:off x="533400" y="1752600"/>
            <a:ext cx="3905795" cy="1314633"/>
          </a:xfrm>
          <a:prstGeom prst="rect">
            <a:avLst/>
          </a:prstGeom>
          <a:ln w="19050">
            <a:solidFill>
              <a:schemeClr val="tx1"/>
            </a:solidFill>
          </a:ln>
        </p:spPr>
      </p:pic>
      <p:pic>
        <p:nvPicPr>
          <p:cNvPr id="10" name="Picture 9"/>
          <p:cNvPicPr>
            <a:picLocks noChangeAspect="1"/>
          </p:cNvPicPr>
          <p:nvPr/>
        </p:nvPicPr>
        <p:blipFill>
          <a:blip r:embed="rId7"/>
          <a:stretch>
            <a:fillRect/>
          </a:stretch>
        </p:blipFill>
        <p:spPr>
          <a:xfrm>
            <a:off x="5486495" y="1919310"/>
            <a:ext cx="2534004" cy="981212"/>
          </a:xfrm>
          <a:prstGeom prst="rect">
            <a:avLst/>
          </a:prstGeom>
          <a:ln w="19050">
            <a:solidFill>
              <a:schemeClr val="tx1"/>
            </a:solidFill>
          </a:ln>
        </p:spPr>
      </p:pic>
      <p:pic>
        <p:nvPicPr>
          <p:cNvPr id="8" name="Audio 7">
            <a:hlinkClick r:id="" action="ppaction://media"/>
            <a:extLst>
              <a:ext uri="{FF2B5EF4-FFF2-40B4-BE49-F238E27FC236}">
                <a16:creationId xmlns:a16="http://schemas.microsoft.com/office/drawing/2014/main" id="{F29C4A68-65F1-4B0B-BC2B-7DAB269F221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955093168"/>
      </p:ext>
    </p:extLst>
  </p:cSld>
  <p:clrMapOvr>
    <a:masterClrMapping/>
  </p:clrMapOvr>
  <mc:AlternateContent xmlns:mc="http://schemas.openxmlformats.org/markup-compatibility/2006" xmlns:p14="http://schemas.microsoft.com/office/powerpoint/2010/main">
    <mc:Choice Requires="p14">
      <p:transition spd="slow" advTm="56994">
        <p14:switch dir="r"/>
      </p:transition>
    </mc:Choice>
    <mc:Fallback xmlns="">
      <p:transition spd="slow" advTm="569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500"/>
                                        <p:tgtEl>
                                          <p:spTgt spid="3">
                                            <p:txEl>
                                              <p:pRg st="5" end="5"/>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activity 9 now…</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Remember to submit your solution to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1512623443"/>
      </p:ext>
    </p:extLst>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a:xfrm>
            <a:off x="228600" y="990600"/>
            <a:ext cx="8229600" cy="4876800"/>
          </a:xfrm>
        </p:spPr>
        <p:txBody>
          <a:bodyPr/>
          <a:lstStyle/>
          <a:p>
            <a:r>
              <a:rPr lang="en-US" altLang="en-US" sz="2400" dirty="0"/>
              <a:t>Create a file object with the </a:t>
            </a:r>
            <a:r>
              <a:rPr lang="en-US" altLang="en-US" sz="2400" dirty="0">
                <a:latin typeface="Courier New" panose="02070309020205020404" pitchFamily="49" charset="0"/>
                <a:cs typeface="Courier New" panose="02070309020205020404" pitchFamily="49" charset="0"/>
              </a:rPr>
              <a:t>open</a:t>
            </a:r>
            <a:r>
              <a:rPr lang="en-US" altLang="en-US" sz="2400" dirty="0"/>
              <a:t> function</a:t>
            </a:r>
          </a:p>
          <a:p>
            <a:endParaRPr lang="en-US" altLang="en-US" sz="2400" dirty="0"/>
          </a:p>
          <a:p>
            <a:r>
              <a:rPr lang="en-US" altLang="en-US" sz="2400" dirty="0"/>
              <a:t>Use </a:t>
            </a:r>
            <a:r>
              <a:rPr lang="en-US" altLang="en-US" sz="2400" dirty="0">
                <a:latin typeface="Courier New" panose="02070309020205020404" pitchFamily="49" charset="0"/>
                <a:cs typeface="Courier New" panose="02070309020205020404" pitchFamily="49" charset="0"/>
              </a:rPr>
              <a:t>read()</a:t>
            </a:r>
            <a:r>
              <a:rPr lang="en-US" altLang="en-US" sz="2400" dirty="0"/>
              <a:t> or </a:t>
            </a:r>
            <a:r>
              <a:rPr lang="en-US" altLang="en-US" sz="2400" dirty="0" err="1">
                <a:latin typeface="Courier New" panose="02070309020205020404" pitchFamily="49" charset="0"/>
                <a:cs typeface="Courier New" panose="02070309020205020404" pitchFamily="49" charset="0"/>
              </a:rPr>
              <a:t>readline</a:t>
            </a:r>
            <a:r>
              <a:rPr lang="en-US" altLang="en-US" sz="2400" dirty="0">
                <a:latin typeface="Courier New" panose="02070309020205020404" pitchFamily="49" charset="0"/>
                <a:cs typeface="Courier New" panose="02070309020205020404" pitchFamily="49" charset="0"/>
              </a:rPr>
              <a:t>()</a:t>
            </a:r>
            <a:r>
              <a:rPr lang="en-US" altLang="en-US" sz="2400" dirty="0"/>
              <a:t> to read a file</a:t>
            </a:r>
          </a:p>
          <a:p>
            <a:endParaRPr lang="en-US" altLang="en-US" sz="2000" dirty="0"/>
          </a:p>
          <a:p>
            <a:endParaRPr lang="en-US" altLang="en-US" sz="2000" dirty="0"/>
          </a:p>
        </p:txBody>
      </p:sp>
      <p:pic>
        <p:nvPicPr>
          <p:cNvPr id="4" name="Audio 3">
            <a:hlinkClick r:id="" action="ppaction://media"/>
            <a:extLst>
              <a:ext uri="{FF2B5EF4-FFF2-40B4-BE49-F238E27FC236}">
                <a16:creationId xmlns:a16="http://schemas.microsoft.com/office/drawing/2014/main" id="{AF8744BE-E671-4784-818D-88E6AA030C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advTm="20633">
        <p14:switch dir="r"/>
      </p:transition>
    </mc:Choice>
    <mc:Fallback xmlns="">
      <p:transition spd="slow" advTm="206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8|31.6"/>
</p:tagLst>
</file>

<file path=ppt/tags/tag2.xml><?xml version="1.0" encoding="utf-8"?>
<p:tagLst xmlns:a="http://schemas.openxmlformats.org/drawingml/2006/main" xmlns:r="http://schemas.openxmlformats.org/officeDocument/2006/relationships" xmlns:p="http://schemas.openxmlformats.org/presentationml/2006/main">
  <p:tag name="TIMING" val="|15.8"/>
</p:tagLst>
</file>

<file path=ppt/tags/tag3.xml><?xml version="1.0" encoding="utf-8"?>
<p:tagLst xmlns:a="http://schemas.openxmlformats.org/drawingml/2006/main" xmlns:r="http://schemas.openxmlformats.org/officeDocument/2006/relationships" xmlns:p="http://schemas.openxmlformats.org/presentationml/2006/main">
  <p:tag name="TIMING" val="|21|20.8|4.4|8.4|15.8|10.9|9"/>
</p:tagLst>
</file>

<file path=ppt/tags/tag4.xml><?xml version="1.0" encoding="utf-8"?>
<p:tagLst xmlns:a="http://schemas.openxmlformats.org/drawingml/2006/main" xmlns:r="http://schemas.openxmlformats.org/officeDocument/2006/relationships" xmlns:p="http://schemas.openxmlformats.org/presentationml/2006/main">
  <p:tag name="TIMING" val="|13.9|17.9|8.9"/>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Props1.xml><?xml version="1.0" encoding="utf-8"?>
<ds:datastoreItem xmlns:ds="http://schemas.openxmlformats.org/officeDocument/2006/customXml" ds:itemID="{692B6B07-47AA-402C-8787-276A573C64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3894E18-46B2-4E0F-AECF-E2C778653D19}">
  <ds:schemaRefs>
    <ds:schemaRef ds:uri="http://schemas.microsoft.com/sharepoint/v3/contenttype/forms"/>
  </ds:schemaRefs>
</ds:datastoreItem>
</file>

<file path=customXml/itemProps3.xml><?xml version="1.0" encoding="utf-8"?>
<ds:datastoreItem xmlns:ds="http://schemas.openxmlformats.org/officeDocument/2006/customXml" ds:itemID="{118B89FB-B2B1-4EEC-819B-FB167A5F1702}">
  <ds:schemaRefs>
    <ds:schemaRef ds:uri="http://purl.org/dc/dcmitype/"/>
    <ds:schemaRef ds:uri="http://schemas.microsoft.com/office/infopath/2007/PartnerControls"/>
    <ds:schemaRef ds:uri="http://schemas.openxmlformats.org/package/2006/metadata/core-properties"/>
    <ds:schemaRef ds:uri="http://schemas.microsoft.com/office/2006/documentManagement/types"/>
    <ds:schemaRef ds:uri="http://www.w3.org/XML/1998/namespace"/>
    <ds:schemaRef ds:uri="http://purl.org/dc/elements/1.1/"/>
    <ds:schemaRef ds:uri="http://purl.org/dc/terms/"/>
    <ds:schemaRef ds:uri="http://schemas.microsoft.com/office/2006/metadata/properties"/>
    <ds:schemaRef ds:uri="9552dbef-7a6a-4b43-9b20-c56e2880b8c9"/>
    <ds:schemaRef ds:uri="ca7cff02-f992-47a1-a703-ade4bd02634a"/>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6452</TotalTime>
  <Words>1839</Words>
  <Application>Microsoft Office PowerPoint</Application>
  <PresentationFormat>On-screen Show (4:3)</PresentationFormat>
  <Paragraphs>95</Paragraphs>
  <Slides>9</Slides>
  <Notes>9</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Arial Narrow</vt:lpstr>
      <vt:lpstr>Calibri</vt:lpstr>
      <vt:lpstr>Courier New</vt:lpstr>
      <vt:lpstr>Kristen ITC</vt:lpstr>
      <vt:lpstr>Tahoma</vt:lpstr>
      <vt:lpstr>Wingdings</vt:lpstr>
      <vt:lpstr>Default Design</vt:lpstr>
      <vt:lpstr>PowerPoint Presentation</vt:lpstr>
      <vt:lpstr>Objectives</vt:lpstr>
      <vt:lpstr>File Type</vt:lpstr>
      <vt:lpstr>Create a Text File</vt:lpstr>
      <vt:lpstr>File I/O</vt:lpstr>
      <vt:lpstr>open() function</vt:lpstr>
      <vt:lpstr>Reading Text from a File</vt:lpstr>
      <vt:lpstr>PowerPoint Presentation</vt:lpstr>
      <vt:lpstr>Summary</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557</cp:revision>
  <dcterms:created xsi:type="dcterms:W3CDTF">2010-03-15T07:19:17Z</dcterms:created>
  <dcterms:modified xsi:type="dcterms:W3CDTF">2023-04-19T07:16:52Z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2023-04-19T07:16:52Z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b3cbe4ae-0863-4be5-9735-ef4556323d93</vt:lpwstr>
  </property>
  <property fmtid="{D5CDD505-2E9C-101B-9397-08002B2CF9AE}" pid="9" name="MSIP_Label_30286cb9-b49f-4646-87a5-340028348160_ContentBits">
    <vt:lpwstr>1</vt:lpwstr>
  </property>
</Properties>
</file>

<file path=docProps/thumbnail.jpeg>
</file>